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1" r:id="rId3"/>
    <p:sldId id="263" r:id="rId4"/>
    <p:sldId id="257" r:id="rId5"/>
    <p:sldId id="258" r:id="rId6"/>
    <p:sldId id="264" r:id="rId7"/>
    <p:sldId id="259"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9C2B68-41CA-48F2-B26C-300A4F00FC83}" type="datetimeFigureOut">
              <a:rPr lang="en-US" smtClean="0"/>
              <a:t>8/1/2023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29296B-D4CB-4F8B-93B9-F82ACF18BDF7}" type="slidenum">
              <a:rPr lang="en-US" smtClean="0"/>
              <a:t>‹#›</a:t>
            </a:fld>
            <a:endParaRPr lang="en-US"/>
          </a:p>
        </p:txBody>
      </p:sp>
    </p:spTree>
    <p:extLst>
      <p:ext uri="{BB962C8B-B14F-4D97-AF65-F5344CB8AC3E}">
        <p14:creationId xmlns:p14="http://schemas.microsoft.com/office/powerpoint/2010/main" val="269481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2</a:t>
            </a:fld>
            <a:endParaRPr lang="en-US" dirty="0"/>
          </a:p>
        </p:txBody>
      </p:sp>
    </p:spTree>
    <p:extLst>
      <p:ext uri="{BB962C8B-B14F-4D97-AF65-F5344CB8AC3E}">
        <p14:creationId xmlns:p14="http://schemas.microsoft.com/office/powerpoint/2010/main" val="422009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 get a copy of your insurance card, please download the Sydney</a:t>
            </a:r>
            <a:r>
              <a:rPr lang="en-US" baseline="0" dirty="0" smtClean="0"/>
              <a:t> APP on your phone or mobile device.  </a:t>
            </a:r>
          </a:p>
          <a:p>
            <a:pPr marL="174708" indent="-174708">
              <a:buFont typeface="Arial" panose="020B0604020202020204" pitchFamily="34" charset="0"/>
              <a:buChar char="•"/>
            </a:pPr>
            <a:r>
              <a:rPr lang="en-US" baseline="0" dirty="0" smtClean="0"/>
              <a:t>This app will provide you with a copy of the front and back our your insurance card and will allow you to view claims processed under your subscriber ID. </a:t>
            </a:r>
          </a:p>
          <a:p>
            <a:pPr marL="174708" indent="-174708">
              <a:buFont typeface="Arial" panose="020B0604020202020204" pitchFamily="34" charset="0"/>
              <a:buChar char="•"/>
            </a:pPr>
            <a:r>
              <a:rPr lang="en-US" baseline="0" dirty="0" smtClean="0"/>
              <a:t>The App also allows you to look up providers and facilities contracted with Anthem Blue Cross. </a:t>
            </a:r>
          </a:p>
          <a:p>
            <a:pPr marL="174708" indent="-174708">
              <a:buFont typeface="Arial" panose="020B0604020202020204" pitchFamily="34" charset="0"/>
              <a:buChar char="•"/>
            </a:pPr>
            <a:r>
              <a:rPr lang="en-US" baseline="0" dirty="0" smtClean="0"/>
              <a:t>We are ecologically minded and no longer mail out hard copies of the insurance card.</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a:t>
            </a:fld>
            <a:endParaRPr lang="en-US" dirty="0"/>
          </a:p>
        </p:txBody>
      </p:sp>
    </p:spTree>
    <p:extLst>
      <p:ext uri="{BB962C8B-B14F-4D97-AF65-F5344CB8AC3E}">
        <p14:creationId xmlns:p14="http://schemas.microsoft.com/office/powerpoint/2010/main" val="220988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865C6C-6CA2-4911-A974-EA7A59A7E202}"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39FB6-F2FB-4DE3-947A-180F2BB9740C}" type="slidenum">
              <a:rPr lang="en-US" smtClean="0"/>
              <a:t>‹#›</a:t>
            </a:fld>
            <a:endParaRPr lang="en-US"/>
          </a:p>
        </p:txBody>
      </p:sp>
    </p:spTree>
    <p:extLst>
      <p:ext uri="{BB962C8B-B14F-4D97-AF65-F5344CB8AC3E}">
        <p14:creationId xmlns:p14="http://schemas.microsoft.com/office/powerpoint/2010/main" val="330468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65C6C-6CA2-4911-A974-EA7A59A7E202}"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39FB6-F2FB-4DE3-947A-180F2BB9740C}" type="slidenum">
              <a:rPr lang="en-US" smtClean="0"/>
              <a:t>‹#›</a:t>
            </a:fld>
            <a:endParaRPr lang="en-US"/>
          </a:p>
        </p:txBody>
      </p:sp>
    </p:spTree>
    <p:extLst>
      <p:ext uri="{BB962C8B-B14F-4D97-AF65-F5344CB8AC3E}">
        <p14:creationId xmlns:p14="http://schemas.microsoft.com/office/powerpoint/2010/main" val="1547973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65C6C-6CA2-4911-A974-EA7A59A7E202}"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39FB6-F2FB-4DE3-947A-180F2BB9740C}" type="slidenum">
              <a:rPr lang="en-US" smtClean="0"/>
              <a:t>‹#›</a:t>
            </a:fld>
            <a:endParaRPr lang="en-US"/>
          </a:p>
        </p:txBody>
      </p:sp>
    </p:spTree>
    <p:extLst>
      <p:ext uri="{BB962C8B-B14F-4D97-AF65-F5344CB8AC3E}">
        <p14:creationId xmlns:p14="http://schemas.microsoft.com/office/powerpoint/2010/main" val="991473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8/1/2023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733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65C6C-6CA2-4911-A974-EA7A59A7E202}"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39FB6-F2FB-4DE3-947A-180F2BB9740C}" type="slidenum">
              <a:rPr lang="en-US" smtClean="0"/>
              <a:t>‹#›</a:t>
            </a:fld>
            <a:endParaRPr lang="en-US"/>
          </a:p>
        </p:txBody>
      </p:sp>
    </p:spTree>
    <p:extLst>
      <p:ext uri="{BB962C8B-B14F-4D97-AF65-F5344CB8AC3E}">
        <p14:creationId xmlns:p14="http://schemas.microsoft.com/office/powerpoint/2010/main" val="44985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865C6C-6CA2-4911-A974-EA7A59A7E202}"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39FB6-F2FB-4DE3-947A-180F2BB9740C}" type="slidenum">
              <a:rPr lang="en-US" smtClean="0"/>
              <a:t>‹#›</a:t>
            </a:fld>
            <a:endParaRPr lang="en-US"/>
          </a:p>
        </p:txBody>
      </p:sp>
    </p:spTree>
    <p:extLst>
      <p:ext uri="{BB962C8B-B14F-4D97-AF65-F5344CB8AC3E}">
        <p14:creationId xmlns:p14="http://schemas.microsoft.com/office/powerpoint/2010/main" val="347979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865C6C-6CA2-4911-A974-EA7A59A7E202}"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39FB6-F2FB-4DE3-947A-180F2BB9740C}" type="slidenum">
              <a:rPr lang="en-US" smtClean="0"/>
              <a:t>‹#›</a:t>
            </a:fld>
            <a:endParaRPr lang="en-US"/>
          </a:p>
        </p:txBody>
      </p:sp>
    </p:spTree>
    <p:extLst>
      <p:ext uri="{BB962C8B-B14F-4D97-AF65-F5344CB8AC3E}">
        <p14:creationId xmlns:p14="http://schemas.microsoft.com/office/powerpoint/2010/main" val="117557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865C6C-6CA2-4911-A974-EA7A59A7E202}" type="datetimeFigureOut">
              <a:rPr lang="en-US" smtClean="0"/>
              <a:t>8/1/2023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B39FB6-F2FB-4DE3-947A-180F2BB9740C}" type="slidenum">
              <a:rPr lang="en-US" smtClean="0"/>
              <a:t>‹#›</a:t>
            </a:fld>
            <a:endParaRPr lang="en-US"/>
          </a:p>
        </p:txBody>
      </p:sp>
    </p:spTree>
    <p:extLst>
      <p:ext uri="{BB962C8B-B14F-4D97-AF65-F5344CB8AC3E}">
        <p14:creationId xmlns:p14="http://schemas.microsoft.com/office/powerpoint/2010/main" val="214248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865C6C-6CA2-4911-A974-EA7A59A7E202}" type="datetimeFigureOut">
              <a:rPr lang="en-US" smtClean="0"/>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B39FB6-F2FB-4DE3-947A-180F2BB9740C}" type="slidenum">
              <a:rPr lang="en-US" smtClean="0"/>
              <a:t>‹#›</a:t>
            </a:fld>
            <a:endParaRPr lang="en-US"/>
          </a:p>
        </p:txBody>
      </p:sp>
    </p:spTree>
    <p:extLst>
      <p:ext uri="{BB962C8B-B14F-4D97-AF65-F5344CB8AC3E}">
        <p14:creationId xmlns:p14="http://schemas.microsoft.com/office/powerpoint/2010/main" val="68714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65C6C-6CA2-4911-A974-EA7A59A7E202}" type="datetimeFigureOut">
              <a:rPr lang="en-US" smtClean="0"/>
              <a:t>8/1/2023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B39FB6-F2FB-4DE3-947A-180F2BB9740C}" type="slidenum">
              <a:rPr lang="en-US" smtClean="0"/>
              <a:t>‹#›</a:t>
            </a:fld>
            <a:endParaRPr lang="en-US"/>
          </a:p>
        </p:txBody>
      </p:sp>
    </p:spTree>
    <p:extLst>
      <p:ext uri="{BB962C8B-B14F-4D97-AF65-F5344CB8AC3E}">
        <p14:creationId xmlns:p14="http://schemas.microsoft.com/office/powerpoint/2010/main" val="216216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865C6C-6CA2-4911-A974-EA7A59A7E202}"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39FB6-F2FB-4DE3-947A-180F2BB9740C}" type="slidenum">
              <a:rPr lang="en-US" smtClean="0"/>
              <a:t>‹#›</a:t>
            </a:fld>
            <a:endParaRPr lang="en-US"/>
          </a:p>
        </p:txBody>
      </p:sp>
    </p:spTree>
    <p:extLst>
      <p:ext uri="{BB962C8B-B14F-4D97-AF65-F5344CB8AC3E}">
        <p14:creationId xmlns:p14="http://schemas.microsoft.com/office/powerpoint/2010/main" val="175322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865C6C-6CA2-4911-A974-EA7A59A7E202}"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39FB6-F2FB-4DE3-947A-180F2BB9740C}" type="slidenum">
              <a:rPr lang="en-US" smtClean="0"/>
              <a:t>‹#›</a:t>
            </a:fld>
            <a:endParaRPr lang="en-US"/>
          </a:p>
        </p:txBody>
      </p:sp>
    </p:spTree>
    <p:extLst>
      <p:ext uri="{BB962C8B-B14F-4D97-AF65-F5344CB8AC3E}">
        <p14:creationId xmlns:p14="http://schemas.microsoft.com/office/powerpoint/2010/main" val="160475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65C6C-6CA2-4911-A974-EA7A59A7E202}" type="datetimeFigureOut">
              <a:rPr lang="en-US" smtClean="0"/>
              <a:t>8/1/2023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39FB6-F2FB-4DE3-947A-180F2BB9740C}" type="slidenum">
              <a:rPr lang="en-US" smtClean="0"/>
              <a:t>‹#›</a:t>
            </a:fld>
            <a:endParaRPr lang="en-US"/>
          </a:p>
        </p:txBody>
      </p:sp>
    </p:spTree>
    <p:extLst>
      <p:ext uri="{BB962C8B-B14F-4D97-AF65-F5344CB8AC3E}">
        <p14:creationId xmlns:p14="http://schemas.microsoft.com/office/powerpoint/2010/main" val="1782989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s://livehealthonline.com/" TargetMode="Externa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shwadmin.ucsd.edu/_files/insurance/UCSHIP_ExcepToEnroll.pdf" TargetMode="External"/><Relationship Id="rId2" Type="http://schemas.openxmlformats.org/officeDocument/2006/relationships/hyperlink" Target="https://shwadmin.ucsd.edu/uc-ship/non-registered/index.html"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8903855" cy="706437"/>
          </a:xfrm>
        </p:spPr>
        <p:txBody>
          <a:bodyPr>
            <a:normAutofit fontScale="90000"/>
          </a:bodyPr>
          <a:lstStyle/>
          <a:p>
            <a:r>
              <a:rPr lang="en-US" dirty="0" smtClean="0"/>
              <a:t>UCSHIP = health insurance</a:t>
            </a:r>
            <a:endParaRPr lang="en-US" dirty="0"/>
          </a:p>
        </p:txBody>
      </p:sp>
      <p:sp>
        <p:nvSpPr>
          <p:cNvPr id="3" name="Subtitle 2"/>
          <p:cNvSpPr>
            <a:spLocks noGrp="1"/>
          </p:cNvSpPr>
          <p:nvPr>
            <p:ph type="subTitle" idx="1"/>
          </p:nvPr>
        </p:nvSpPr>
        <p:spPr>
          <a:xfrm>
            <a:off x="1016000" y="1911927"/>
            <a:ext cx="10150764" cy="4775200"/>
          </a:xfrm>
        </p:spPr>
        <p:txBody>
          <a:bodyPr>
            <a:normAutofit fontScale="92500" lnSpcReduction="10000"/>
          </a:bodyPr>
          <a:lstStyle/>
          <a:p>
            <a:r>
              <a:rPr lang="en-US" dirty="0" smtClean="0"/>
              <a:t>54% </a:t>
            </a:r>
            <a:r>
              <a:rPr lang="en-US" dirty="0"/>
              <a:t>of </a:t>
            </a:r>
            <a:r>
              <a:rPr lang="en-US" dirty="0" smtClean="0"/>
              <a:t>all UCSD students are enrolled in UCSHIP health insurance, 46% of the students opt out of the offering by filing a timely health fee waiver using their own insurance coverage. Currently, we have 5,936 (28%) graduates on UC SHIP. The #1 insurance used to waive for grads is Kaiser.</a:t>
            </a:r>
          </a:p>
          <a:p>
            <a:r>
              <a:rPr lang="en-US" dirty="0" smtClean="0">
                <a:solidFill>
                  <a:schemeClr val="accent1">
                    <a:lumMod val="50000"/>
                  </a:schemeClr>
                </a:solidFill>
              </a:rPr>
              <a:t>The UCSHIP plan </a:t>
            </a:r>
            <a:r>
              <a:rPr lang="en-US" dirty="0">
                <a:solidFill>
                  <a:schemeClr val="accent1">
                    <a:lumMod val="50000"/>
                  </a:schemeClr>
                </a:solidFill>
              </a:rPr>
              <a:t>is administered by Anthem Blue </a:t>
            </a:r>
            <a:r>
              <a:rPr lang="en-US" dirty="0" smtClean="0">
                <a:solidFill>
                  <a:schemeClr val="accent1">
                    <a:lumMod val="50000"/>
                  </a:schemeClr>
                </a:solidFill>
              </a:rPr>
              <a:t>Cross, PPO. The plan is specific to UC and built by students. The plan is not sold to the public. Student </a:t>
            </a:r>
            <a:r>
              <a:rPr lang="en-US" dirty="0">
                <a:solidFill>
                  <a:schemeClr val="accent1">
                    <a:lumMod val="50000"/>
                  </a:schemeClr>
                </a:solidFill>
              </a:rPr>
              <a:t>Health is the Primary Care Clinic for these members. </a:t>
            </a:r>
            <a:endParaRPr lang="en-US" dirty="0" smtClean="0">
              <a:solidFill>
                <a:schemeClr val="accent1">
                  <a:lumMod val="50000"/>
                </a:schemeClr>
              </a:solidFill>
            </a:endParaRPr>
          </a:p>
          <a:p>
            <a:r>
              <a:rPr lang="en-US" dirty="0" smtClean="0"/>
              <a:t>The </a:t>
            </a:r>
            <a:r>
              <a:rPr lang="en-US" dirty="0"/>
              <a:t>plan </a:t>
            </a:r>
            <a:r>
              <a:rPr lang="en-US" dirty="0" smtClean="0"/>
              <a:t>pays </a:t>
            </a:r>
            <a:r>
              <a:rPr lang="en-US" dirty="0"/>
              <a:t>benefits for primary care, prescriptions, outpatient and inpatient services as well as mental health, unlimitedly. UCSHIP also provides a supplemental coverage for dental and vision. There are out of pocket expenses like copays, coinsurance, and deductibles depending on who students use for care. The UC Family is their most cost effective option for care, but students also have access to the Anthem Blue Cross network of contracted providers, and they will be reimbursed at 60% for out of network care. The plan provides national and global coverage. </a:t>
            </a:r>
            <a:endParaRPr lang="en-US" dirty="0" smtClean="0"/>
          </a:p>
          <a:p>
            <a:r>
              <a:rPr lang="en-US" dirty="0" smtClean="0">
                <a:solidFill>
                  <a:schemeClr val="accent1">
                    <a:lumMod val="50000"/>
                  </a:schemeClr>
                </a:solidFill>
              </a:rPr>
              <a:t>Student of UC may use other UC campus Student Health clinics in California and receive the same benefits.</a:t>
            </a:r>
            <a:endParaRPr lang="en-US" dirty="0">
              <a:solidFill>
                <a:schemeClr val="accent1">
                  <a:lumMod val="50000"/>
                </a:schemeClr>
              </a:solidFill>
            </a:endParaRPr>
          </a:p>
        </p:txBody>
      </p:sp>
      <p:pic>
        <p:nvPicPr>
          <p:cNvPr id="4" name="Picture 3" descr="cid:image001.png@01D76100.4CE8D2E0"/>
          <p:cNvPicPr/>
          <p:nvPr/>
        </p:nvPicPr>
        <p:blipFill>
          <a:blip r:embed="rId2">
            <a:extLst>
              <a:ext uri="{28A0092B-C50C-407E-A947-70E740481C1C}">
                <a14:useLocalDpi xmlns:a14="http://schemas.microsoft.com/office/drawing/2010/main" val="0"/>
              </a:ext>
            </a:extLst>
          </a:blip>
          <a:srcRect/>
          <a:stretch>
            <a:fillRect/>
          </a:stretch>
        </p:blipFill>
        <p:spPr bwMode="auto">
          <a:xfrm>
            <a:off x="9799637" y="409588"/>
            <a:ext cx="1090036" cy="806761"/>
          </a:xfrm>
          <a:prstGeom prst="rect">
            <a:avLst/>
          </a:prstGeom>
          <a:noFill/>
          <a:ln>
            <a:noFill/>
          </a:ln>
        </p:spPr>
      </p:pic>
      <p:pic>
        <p:nvPicPr>
          <p:cNvPr id="5" name="Picture 4" descr="Health Care Insurance - Handwriti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14" y="344628"/>
            <a:ext cx="1264043" cy="842695"/>
          </a:xfrm>
          <a:prstGeom prst="rect">
            <a:avLst/>
          </a:prstGeom>
        </p:spPr>
      </p:pic>
    </p:spTree>
    <p:extLst>
      <p:ext uri="{BB962C8B-B14F-4D97-AF65-F5344CB8AC3E}">
        <p14:creationId xmlns:p14="http://schemas.microsoft.com/office/powerpoint/2010/main" val="2073574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UCSHIP Three Tiers of Coverage</a:t>
            </a:r>
            <a:endParaRPr lang="en-US" sz="4400" b="1" dirty="0"/>
          </a:p>
        </p:txBody>
      </p:sp>
      <p:sp>
        <p:nvSpPr>
          <p:cNvPr id="3" name="Text Placeholder 2"/>
          <p:cNvSpPr>
            <a:spLocks noGrp="1"/>
          </p:cNvSpPr>
          <p:nvPr>
            <p:ph type="body" idx="1"/>
          </p:nvPr>
        </p:nvSpPr>
        <p:spPr>
          <a:xfrm>
            <a:off x="680322" y="2197785"/>
            <a:ext cx="3070034" cy="576262"/>
          </a:xfrm>
        </p:spPr>
        <p:txBody>
          <a:bodyPr/>
          <a:lstStyle/>
          <a:p>
            <a:pPr algn="ctr"/>
            <a:r>
              <a:rPr lang="en-US" b="1" dirty="0" smtClean="0">
                <a:solidFill>
                  <a:schemeClr val="accent1">
                    <a:lumMod val="50000"/>
                  </a:schemeClr>
                </a:solidFill>
              </a:rPr>
              <a:t>UC Family</a:t>
            </a:r>
            <a:endParaRPr lang="en-US" b="1" dirty="0">
              <a:solidFill>
                <a:schemeClr val="accent1">
                  <a:lumMod val="50000"/>
                </a:schemeClr>
              </a:solidFill>
            </a:endParaRPr>
          </a:p>
        </p:txBody>
      </p:sp>
      <p:sp>
        <p:nvSpPr>
          <p:cNvPr id="4" name="Text Placeholder 3"/>
          <p:cNvSpPr>
            <a:spLocks noGrp="1"/>
          </p:cNvSpPr>
          <p:nvPr>
            <p:ph type="body" sz="half" idx="15"/>
          </p:nvPr>
        </p:nvSpPr>
        <p:spPr>
          <a:xfrm>
            <a:off x="700654" y="2852705"/>
            <a:ext cx="3049702" cy="2913513"/>
          </a:xfrm>
        </p:spPr>
        <p:txBody>
          <a:bodyPr/>
          <a:lstStyle/>
          <a:p>
            <a:pPr algn="ctr"/>
            <a:r>
              <a:rPr lang="en-US" sz="1600" dirty="0" smtClean="0">
                <a:solidFill>
                  <a:schemeClr val="accent1">
                    <a:lumMod val="50000"/>
                  </a:schemeClr>
                </a:solidFill>
              </a:rPr>
              <a:t>Using UC Providers and Facilities will save the student some out of pocket expenses. There isn’t a deductible under this tier and we have 3 acute UC hospitals in the surrounding neighborhood.</a:t>
            </a:r>
          </a:p>
        </p:txBody>
      </p:sp>
      <p:sp>
        <p:nvSpPr>
          <p:cNvPr id="5" name="Text Placeholder 4"/>
          <p:cNvSpPr>
            <a:spLocks noGrp="1"/>
          </p:cNvSpPr>
          <p:nvPr>
            <p:ph type="body" sz="quarter" idx="3"/>
          </p:nvPr>
        </p:nvSpPr>
        <p:spPr>
          <a:xfrm>
            <a:off x="4240916" y="2183783"/>
            <a:ext cx="3063240" cy="576262"/>
          </a:xfrm>
        </p:spPr>
        <p:txBody>
          <a:bodyPr/>
          <a:lstStyle/>
          <a:p>
            <a:pPr algn="ctr"/>
            <a:r>
              <a:rPr lang="en-US" b="1" dirty="0" smtClean="0">
                <a:solidFill>
                  <a:schemeClr val="accent2">
                    <a:lumMod val="75000"/>
                  </a:schemeClr>
                </a:solidFill>
              </a:rPr>
              <a:t>Anthem Network</a:t>
            </a:r>
            <a:endParaRPr lang="en-US" b="1" dirty="0">
              <a:solidFill>
                <a:schemeClr val="accent2">
                  <a:lumMod val="75000"/>
                </a:schemeClr>
              </a:solidFill>
            </a:endParaRPr>
          </a:p>
        </p:txBody>
      </p:sp>
      <p:sp>
        <p:nvSpPr>
          <p:cNvPr id="6" name="Text Placeholder 5"/>
          <p:cNvSpPr>
            <a:spLocks noGrp="1"/>
          </p:cNvSpPr>
          <p:nvPr>
            <p:ph type="body" sz="half" idx="16"/>
          </p:nvPr>
        </p:nvSpPr>
        <p:spPr>
          <a:xfrm>
            <a:off x="4240916" y="2774047"/>
            <a:ext cx="3063240" cy="2913513"/>
          </a:xfrm>
        </p:spPr>
        <p:txBody>
          <a:bodyPr>
            <a:noAutofit/>
          </a:bodyPr>
          <a:lstStyle/>
          <a:p>
            <a:pPr algn="ctr"/>
            <a:r>
              <a:rPr lang="en-US" sz="1600" dirty="0" smtClean="0">
                <a:solidFill>
                  <a:schemeClr val="accent2">
                    <a:lumMod val="75000"/>
                  </a:schemeClr>
                </a:solidFill>
              </a:rPr>
              <a:t>Using the second tier of benefits, means you are not going to a UC provider or facility, but you are seeking care at a Anthem Blue Cross, PPO contracted provider. You can find providers by calling Anthem at 1-866-940-8306 or using Find a Provider on the Anthem.com website.</a:t>
            </a:r>
          </a:p>
          <a:p>
            <a:pPr algn="ctr"/>
            <a:r>
              <a:rPr lang="en-US" sz="1600" dirty="0" smtClean="0">
                <a:solidFill>
                  <a:schemeClr val="accent2">
                    <a:lumMod val="75000"/>
                  </a:schemeClr>
                </a:solidFill>
              </a:rPr>
              <a:t>This requires a $500 deductible.</a:t>
            </a:r>
            <a:endParaRPr lang="en-US" sz="1600" dirty="0">
              <a:solidFill>
                <a:schemeClr val="accent2">
                  <a:lumMod val="75000"/>
                </a:schemeClr>
              </a:solidFill>
            </a:endParaRPr>
          </a:p>
        </p:txBody>
      </p:sp>
      <p:sp>
        <p:nvSpPr>
          <p:cNvPr id="7" name="Text Placeholder 6"/>
          <p:cNvSpPr>
            <a:spLocks noGrp="1"/>
          </p:cNvSpPr>
          <p:nvPr>
            <p:ph type="body" sz="quarter" idx="13"/>
          </p:nvPr>
        </p:nvSpPr>
        <p:spPr>
          <a:xfrm>
            <a:off x="8030401" y="2141185"/>
            <a:ext cx="3070025" cy="576262"/>
          </a:xfrm>
        </p:spPr>
        <p:txBody>
          <a:bodyPr/>
          <a:lstStyle/>
          <a:p>
            <a:pPr algn="ctr"/>
            <a:r>
              <a:rPr lang="en-US" b="1" dirty="0" smtClean="0">
                <a:solidFill>
                  <a:srgbClr val="7030A0"/>
                </a:solidFill>
              </a:rPr>
              <a:t>Out of Network</a:t>
            </a:r>
            <a:endParaRPr lang="en-US" b="1" dirty="0">
              <a:solidFill>
                <a:srgbClr val="7030A0"/>
              </a:solidFill>
            </a:endParaRPr>
          </a:p>
        </p:txBody>
      </p:sp>
      <p:sp>
        <p:nvSpPr>
          <p:cNvPr id="8" name="Text Placeholder 7"/>
          <p:cNvSpPr>
            <a:spLocks noGrp="1"/>
          </p:cNvSpPr>
          <p:nvPr>
            <p:ph type="body" sz="half" idx="17"/>
          </p:nvPr>
        </p:nvSpPr>
        <p:spPr>
          <a:xfrm>
            <a:off x="8030401" y="2760045"/>
            <a:ext cx="3257031" cy="2913513"/>
          </a:xfrm>
        </p:spPr>
        <p:txBody>
          <a:bodyPr>
            <a:noAutofit/>
          </a:bodyPr>
          <a:lstStyle/>
          <a:p>
            <a:pPr algn="ctr"/>
            <a:r>
              <a:rPr lang="en-US" sz="1600" dirty="0" smtClean="0">
                <a:solidFill>
                  <a:srgbClr val="7030A0"/>
                </a:solidFill>
              </a:rPr>
              <a:t>This means you are using a provider that doesn’t work for UC and doesn’t hold contracts with Anthem Blue Cross, PPO. This is the highest out of pocket experience under any insurance.  This requires a $1000 deductible be satisfied before Anthem will pay any claims. After the deductible is met, you will need to submit claims to Anthem and they will be paid at 60% of billed charges, leaving you with an additional 40% to pay.</a:t>
            </a:r>
            <a:endParaRPr lang="en-US" sz="1600" dirty="0">
              <a:solidFill>
                <a:srgbClr val="7030A0"/>
              </a:solidFill>
            </a:endParaRPr>
          </a:p>
        </p:txBody>
      </p:sp>
      <p:sp>
        <p:nvSpPr>
          <p:cNvPr id="9" name="TextBox 8"/>
          <p:cNvSpPr txBox="1"/>
          <p:nvPr/>
        </p:nvSpPr>
        <p:spPr>
          <a:xfrm>
            <a:off x="280367" y="5766218"/>
            <a:ext cx="11145013" cy="584775"/>
          </a:xfrm>
          <a:prstGeom prst="rect">
            <a:avLst/>
          </a:prstGeom>
          <a:noFill/>
        </p:spPr>
        <p:txBody>
          <a:bodyPr wrap="square" rtlCol="0">
            <a:spAutoFit/>
          </a:bodyPr>
          <a:lstStyle/>
          <a:p>
            <a:r>
              <a:rPr lang="en-US" sz="1600" dirty="0" smtClean="0">
                <a:solidFill>
                  <a:srgbClr val="FFFF00"/>
                </a:solidFill>
              </a:rPr>
              <a:t>*</a:t>
            </a:r>
            <a:r>
              <a:rPr lang="en-US" sz="1600" dirty="0" smtClean="0"/>
              <a:t>A prior referral is needed for any care received outside of Student Health, except: Urgent Care, ER, dental, and vision exams.</a:t>
            </a:r>
          </a:p>
          <a:p>
            <a:pPr algn="ctr"/>
            <a:endParaRPr lang="en-US" sz="1600" dirty="0" smtClean="0"/>
          </a:p>
        </p:txBody>
      </p:sp>
      <p:pic>
        <p:nvPicPr>
          <p:cNvPr id="10" name="Picture 9" descr="Anthem Blue Cross Holding Off Again With Implementing Premium Increase Algorithm – TBA On How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432" y="202993"/>
            <a:ext cx="2286000" cy="1562100"/>
          </a:xfrm>
          <a:prstGeom prst="rect">
            <a:avLst/>
          </a:prstGeom>
        </p:spPr>
      </p:pic>
      <p:pic>
        <p:nvPicPr>
          <p:cNvPr id="11" name="Picture 10" descr="Referrals - Highway Sign 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080" y="5847257"/>
            <a:ext cx="1210601" cy="806059"/>
          </a:xfrm>
          <a:prstGeom prst="rect">
            <a:avLst/>
          </a:prstGeom>
        </p:spPr>
      </p:pic>
    </p:spTree>
    <p:extLst>
      <p:ext uri="{BB962C8B-B14F-4D97-AF65-F5344CB8AC3E}">
        <p14:creationId xmlns:p14="http://schemas.microsoft.com/office/powerpoint/2010/main" val="811918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581462"/>
            <a:ext cx="9601252" cy="824552"/>
          </a:xfrm>
        </p:spPr>
        <p:txBody>
          <a:bodyPr>
            <a:normAutofit/>
          </a:bodyPr>
          <a:lstStyle/>
          <a:p>
            <a:r>
              <a:rPr lang="en-US" sz="4400" dirty="0"/>
              <a:t>Digital insurance cards</a:t>
            </a:r>
          </a:p>
        </p:txBody>
      </p:sp>
      <p:pic>
        <p:nvPicPr>
          <p:cNvPr id="7" name="Picture 6"/>
          <p:cNvPicPr>
            <a:picLocks noChangeAspect="1"/>
          </p:cNvPicPr>
          <p:nvPr/>
        </p:nvPicPr>
        <p:blipFill>
          <a:blip r:embed="rId3"/>
          <a:stretch>
            <a:fillRect/>
          </a:stretch>
        </p:blipFill>
        <p:spPr>
          <a:xfrm>
            <a:off x="942109" y="1419923"/>
            <a:ext cx="9550400" cy="4850864"/>
          </a:xfrm>
          <a:prstGeom prst="rect">
            <a:avLst/>
          </a:prstGeom>
        </p:spPr>
      </p:pic>
    </p:spTree>
    <p:extLst>
      <p:ext uri="{BB962C8B-B14F-4D97-AF65-F5344CB8AC3E}">
        <p14:creationId xmlns:p14="http://schemas.microsoft.com/office/powerpoint/2010/main" val="42475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6033" y="748146"/>
            <a:ext cx="10683094" cy="6009240"/>
          </a:xfrm>
          <a:prstGeom prst="rect">
            <a:avLst/>
          </a:prstGeom>
        </p:spPr>
      </p:pic>
      <p:pic>
        <p:nvPicPr>
          <p:cNvPr id="2" name="Picture 1" descr="Consumers With Canceled Insurance Plans Shifted to New Ones Without Their Permission — ProPublic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073" y="4693678"/>
            <a:ext cx="1445490" cy="963058"/>
          </a:xfrm>
          <a:prstGeom prst="rect">
            <a:avLst/>
          </a:prstGeom>
        </p:spPr>
      </p:pic>
      <p:sp>
        <p:nvSpPr>
          <p:cNvPr id="3" name="AutoShape 2" descr="Affordable Dental Insurance Plans | Delta Den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1662546" y="5887973"/>
            <a:ext cx="2530764" cy="638175"/>
          </a:xfrm>
          <a:prstGeom prst="rect">
            <a:avLst/>
          </a:prstGeom>
        </p:spPr>
      </p:pic>
      <p:pic>
        <p:nvPicPr>
          <p:cNvPr id="6" name="Picture 5"/>
          <p:cNvPicPr>
            <a:picLocks noChangeAspect="1"/>
          </p:cNvPicPr>
          <p:nvPr/>
        </p:nvPicPr>
        <p:blipFill>
          <a:blip r:embed="rId5"/>
          <a:stretch>
            <a:fillRect/>
          </a:stretch>
        </p:blipFill>
        <p:spPr>
          <a:xfrm>
            <a:off x="8536275" y="4693678"/>
            <a:ext cx="1291215" cy="859245"/>
          </a:xfrm>
          <a:prstGeom prst="rect">
            <a:avLst/>
          </a:prstGeom>
        </p:spPr>
      </p:pic>
      <p:pic>
        <p:nvPicPr>
          <p:cNvPr id="7" name="Picture 6" descr="Clipart - olhar - the ey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7818" y="4610742"/>
            <a:ext cx="701971" cy="370582"/>
          </a:xfrm>
          <a:prstGeom prst="rect">
            <a:avLst/>
          </a:prstGeom>
        </p:spPr>
      </p:pic>
      <p:pic>
        <p:nvPicPr>
          <p:cNvPr id="8" name="Picture 7" descr="Free illustration: The Earth, Globe, Map Of The World - Free Image on Pixabay - 117920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4581" y="6062021"/>
            <a:ext cx="464127" cy="464127"/>
          </a:xfrm>
          <a:prstGeom prst="rect">
            <a:avLst/>
          </a:prstGeom>
        </p:spPr>
      </p:pic>
    </p:spTree>
    <p:extLst>
      <p:ext uri="{BB962C8B-B14F-4D97-AF65-F5344CB8AC3E}">
        <p14:creationId xmlns:p14="http://schemas.microsoft.com/office/powerpoint/2010/main" val="1724040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7890" y="586654"/>
            <a:ext cx="9144000" cy="983528"/>
          </a:xfrm>
        </p:spPr>
        <p:txBody>
          <a:bodyPr/>
          <a:lstStyle/>
          <a:p>
            <a:r>
              <a:rPr lang="en-US" dirty="0" smtClean="0"/>
              <a:t>Mental Health Options</a:t>
            </a:r>
            <a:endParaRPr lang="en-US" dirty="0"/>
          </a:p>
        </p:txBody>
      </p:sp>
      <p:sp>
        <p:nvSpPr>
          <p:cNvPr id="4" name="Rectangle 3"/>
          <p:cNvSpPr/>
          <p:nvPr/>
        </p:nvSpPr>
        <p:spPr>
          <a:xfrm>
            <a:off x="2105891" y="1865890"/>
            <a:ext cx="8386618" cy="3785652"/>
          </a:xfrm>
          <a:prstGeom prst="rect">
            <a:avLst/>
          </a:prstGeom>
        </p:spPr>
        <p:txBody>
          <a:bodyPr wrap="square">
            <a:spAutoFit/>
          </a:bodyPr>
          <a:lstStyle/>
          <a:p>
            <a:r>
              <a:rPr lang="en-US" sz="2000" b="1" u="sng" dirty="0" smtClean="0">
                <a:effectLst/>
                <a:latin typeface="Candara" panose="020E0502030303020204" pitchFamily="34" charset="0"/>
                <a:ea typeface="Calibri" panose="020F0502020204030204" pitchFamily="34" charset="0"/>
              </a:rPr>
              <a:t>UC SHIP Mental Health Options</a:t>
            </a:r>
            <a:endParaRPr lang="en-US" sz="2000" dirty="0" smtClean="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Candara" panose="020E0502030303020204" pitchFamily="34" charset="0"/>
                <a:ea typeface="Calibri" panose="020F0502020204030204" pitchFamily="34" charset="0"/>
              </a:rPr>
              <a:t>Contact CAPS 858-534-3755 or Student Health 858-534-3300 to request an appointment or request a referral for an external provider.</a:t>
            </a:r>
            <a:endParaRPr lang="en-US" sz="20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Candara" panose="020E0502030303020204" pitchFamily="34" charset="0"/>
                <a:ea typeface="Calibri" panose="020F0502020204030204" pitchFamily="34" charset="0"/>
              </a:rPr>
              <a:t>Students may schedule through </a:t>
            </a:r>
            <a:r>
              <a:rPr lang="en-US" sz="2000" dirty="0" err="1">
                <a:latin typeface="Candara" panose="020E0502030303020204" pitchFamily="34" charset="0"/>
                <a:ea typeface="Calibri" panose="020F0502020204030204" pitchFamily="34" charset="0"/>
              </a:rPr>
              <a:t>MyStudentChart</a:t>
            </a:r>
            <a:r>
              <a:rPr lang="en-US" sz="2000" dirty="0">
                <a:latin typeface="Candara" panose="020E0502030303020204" pitchFamily="34" charset="0"/>
                <a:ea typeface="Calibri" panose="020F0502020204030204" pitchFamily="34" charset="0"/>
              </a:rPr>
              <a:t>.</a:t>
            </a:r>
            <a:endParaRPr lang="en-US" sz="20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Candara" panose="020E0502030303020204" pitchFamily="34" charset="0"/>
                <a:ea typeface="Calibri" panose="020F0502020204030204" pitchFamily="34" charset="0"/>
              </a:rPr>
              <a:t>UCSD College Mental Health is a $5 copay per visit. Referrals are valid for one year or 52 visits and may </a:t>
            </a:r>
            <a:r>
              <a:rPr lang="en-US" sz="2000" dirty="0" smtClean="0">
                <a:latin typeface="Candara" panose="020E0502030303020204" pitchFamily="34" charset="0"/>
                <a:ea typeface="Calibri" panose="020F0502020204030204" pitchFamily="34" charset="0"/>
              </a:rPr>
              <a:t>be used by different providers.</a:t>
            </a:r>
            <a:endParaRPr lang="en-US" sz="2000" dirty="0" smtClean="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smtClean="0">
                <a:latin typeface="Candara" panose="020E0502030303020204" pitchFamily="34" charset="0"/>
                <a:ea typeface="Calibri" panose="020F0502020204030204" pitchFamily="34" charset="0"/>
              </a:rPr>
              <a:t>Referrals for Anthem Blue Cross providers are a $10 copay per visit and referrals are valid for one year or 52 visits and may be used by different providers.</a:t>
            </a:r>
            <a:endParaRPr lang="en-US" sz="2000" dirty="0" smtClean="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smtClean="0">
                <a:latin typeface="Candara" panose="020E0502030303020204" pitchFamily="34" charset="0"/>
                <a:ea typeface="Calibri" panose="020F0502020204030204" pitchFamily="34" charset="0"/>
              </a:rPr>
              <a:t>Live </a:t>
            </a:r>
            <a:r>
              <a:rPr lang="en-US" sz="2000" dirty="0">
                <a:latin typeface="Candara" panose="020E0502030303020204" pitchFamily="34" charset="0"/>
                <a:ea typeface="Calibri" panose="020F0502020204030204" pitchFamily="34" charset="0"/>
              </a:rPr>
              <a:t>Health Online for mental health, students access the website and follow the instructions: </a:t>
            </a:r>
            <a:r>
              <a:rPr lang="en-US" sz="2000" u="sng" dirty="0">
                <a:solidFill>
                  <a:srgbClr val="0563C1"/>
                </a:solidFill>
                <a:latin typeface="Candara" panose="020E0502030303020204" pitchFamily="34" charset="0"/>
                <a:ea typeface="Calibri" panose="020F0502020204030204" pitchFamily="34" charset="0"/>
                <a:hlinkClick r:id="rId2"/>
              </a:rPr>
              <a:t>https://livehealthonline.com/</a:t>
            </a:r>
            <a:endParaRPr lang="en-US" sz="20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Candara" panose="020E0502030303020204" pitchFamily="34" charset="0"/>
                <a:ea typeface="Calibri" panose="020F0502020204030204" pitchFamily="34" charset="0"/>
              </a:rPr>
              <a:t>For Lyra providers, students would call CAPS to set that up 858-534-3755.</a:t>
            </a:r>
            <a:endParaRPr lang="en-US" sz="2000" dirty="0">
              <a:latin typeface="Calibri" panose="020F0502020204030204" pitchFamily="34" charset="0"/>
              <a:ea typeface="Calibri" panose="020F0502020204030204" pitchFamily="34" charset="0"/>
            </a:endParaRPr>
          </a:p>
        </p:txBody>
      </p:sp>
      <p:pic>
        <p:nvPicPr>
          <p:cNvPr id="3" name="Picture 2" descr="Clipart - Heart Do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3673" y="455336"/>
            <a:ext cx="983479" cy="990227"/>
          </a:xfrm>
          <a:prstGeom prst="rect">
            <a:avLst/>
          </a:prstGeom>
        </p:spPr>
      </p:pic>
      <p:pic>
        <p:nvPicPr>
          <p:cNvPr id="8" name="Picture 7"/>
          <p:cNvPicPr>
            <a:picLocks noChangeAspect="1"/>
          </p:cNvPicPr>
          <p:nvPr/>
        </p:nvPicPr>
        <p:blipFill>
          <a:blip r:embed="rId4"/>
          <a:stretch>
            <a:fillRect/>
          </a:stretch>
        </p:blipFill>
        <p:spPr>
          <a:xfrm>
            <a:off x="646641" y="586654"/>
            <a:ext cx="891734" cy="1299246"/>
          </a:xfrm>
          <a:prstGeom prst="rect">
            <a:avLst/>
          </a:prstGeom>
        </p:spPr>
      </p:pic>
      <p:sp>
        <p:nvSpPr>
          <p:cNvPr id="9" name="AutoShape 2" descr="Behavioral &amp; Mental Health Care | UC San Diego Heal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5"/>
          <a:stretch>
            <a:fillRect/>
          </a:stretch>
        </p:blipFill>
        <p:spPr>
          <a:xfrm>
            <a:off x="516064" y="2022763"/>
            <a:ext cx="1081826" cy="1220424"/>
          </a:xfrm>
          <a:prstGeom prst="rect">
            <a:avLst/>
          </a:prstGeom>
        </p:spPr>
      </p:pic>
      <p:pic>
        <p:nvPicPr>
          <p:cNvPr id="11" name="Picture 10"/>
          <p:cNvPicPr>
            <a:picLocks noChangeAspect="1"/>
          </p:cNvPicPr>
          <p:nvPr/>
        </p:nvPicPr>
        <p:blipFill>
          <a:blip r:embed="rId6"/>
          <a:stretch>
            <a:fillRect/>
          </a:stretch>
        </p:blipFill>
        <p:spPr>
          <a:xfrm>
            <a:off x="241213" y="4607662"/>
            <a:ext cx="1610678" cy="890786"/>
          </a:xfrm>
          <a:prstGeom prst="rect">
            <a:avLst/>
          </a:prstGeom>
        </p:spPr>
      </p:pic>
      <p:pic>
        <p:nvPicPr>
          <p:cNvPr id="12" name="Picture 11"/>
          <p:cNvPicPr>
            <a:picLocks noChangeAspect="1"/>
          </p:cNvPicPr>
          <p:nvPr/>
        </p:nvPicPr>
        <p:blipFill>
          <a:blip r:embed="rId7"/>
          <a:stretch>
            <a:fillRect/>
          </a:stretch>
        </p:blipFill>
        <p:spPr>
          <a:xfrm>
            <a:off x="547490" y="3380050"/>
            <a:ext cx="1090035" cy="1090035"/>
          </a:xfrm>
          <a:prstGeom prst="rect">
            <a:avLst/>
          </a:prstGeom>
        </p:spPr>
      </p:pic>
    </p:spTree>
    <p:extLst>
      <p:ext uri="{BB962C8B-B14F-4D97-AF65-F5344CB8AC3E}">
        <p14:creationId xmlns:p14="http://schemas.microsoft.com/office/powerpoint/2010/main" val="1904118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26283"/>
          </a:xfrm>
        </p:spPr>
        <p:txBody>
          <a:bodyPr>
            <a:normAutofit/>
          </a:bodyPr>
          <a:lstStyle/>
          <a:p>
            <a:r>
              <a:rPr lang="en-US" b="1" dirty="0" smtClean="0"/>
              <a:t>Live Events</a:t>
            </a:r>
            <a:endParaRPr lang="en-US" dirty="0"/>
          </a:p>
        </p:txBody>
      </p:sp>
      <p:sp>
        <p:nvSpPr>
          <p:cNvPr id="3" name="Content Placeholder 2"/>
          <p:cNvSpPr>
            <a:spLocks noGrp="1"/>
          </p:cNvSpPr>
          <p:nvPr>
            <p:ph idx="1"/>
          </p:nvPr>
        </p:nvSpPr>
        <p:spPr>
          <a:xfrm>
            <a:off x="838200" y="1732085"/>
            <a:ext cx="8235462" cy="4444878"/>
          </a:xfrm>
        </p:spPr>
        <p:txBody>
          <a:bodyPr>
            <a:normAutofit/>
          </a:bodyPr>
          <a:lstStyle/>
          <a:p>
            <a:r>
              <a:rPr lang="en-US" sz="2000" dirty="0" smtClean="0">
                <a:solidFill>
                  <a:srgbClr val="0070C0"/>
                </a:solidFill>
              </a:rPr>
              <a:t>Are you turning 26 and losing your health insurance?</a:t>
            </a:r>
          </a:p>
          <a:p>
            <a:r>
              <a:rPr lang="en-US" sz="2000" dirty="0" smtClean="0">
                <a:solidFill>
                  <a:srgbClr val="0070C0"/>
                </a:solidFill>
              </a:rPr>
              <a:t>Did you get married?</a:t>
            </a:r>
          </a:p>
          <a:p>
            <a:r>
              <a:rPr lang="en-US" sz="2000" dirty="0" smtClean="0">
                <a:solidFill>
                  <a:srgbClr val="0070C0"/>
                </a:solidFill>
              </a:rPr>
              <a:t>Enter into a domestic partnership?</a:t>
            </a:r>
          </a:p>
          <a:p>
            <a:r>
              <a:rPr lang="en-US" sz="2000" dirty="0" smtClean="0">
                <a:solidFill>
                  <a:srgbClr val="0070C0"/>
                </a:solidFill>
              </a:rPr>
              <a:t>Divorced?</a:t>
            </a:r>
          </a:p>
          <a:p>
            <a:r>
              <a:rPr lang="en-US" sz="2000" dirty="0" smtClean="0">
                <a:solidFill>
                  <a:srgbClr val="0070C0"/>
                </a:solidFill>
              </a:rPr>
              <a:t>Have a baby?</a:t>
            </a:r>
          </a:p>
          <a:p>
            <a:pPr marL="0" indent="0" algn="ctr">
              <a:buNone/>
            </a:pPr>
            <a:r>
              <a:rPr lang="en-US" sz="2000" dirty="0" smtClean="0"/>
              <a:t>If you have had a life event and you need to enroll in UCSHIP, please take a look at our website:</a:t>
            </a:r>
          </a:p>
          <a:p>
            <a:pPr marL="0" indent="0">
              <a:buNone/>
            </a:pPr>
            <a:r>
              <a:rPr lang="en-US" sz="2000" dirty="0" smtClean="0"/>
              <a:t>Removing or Adding a dependent:</a:t>
            </a:r>
          </a:p>
          <a:p>
            <a:pPr marL="0" indent="0">
              <a:buNone/>
            </a:pPr>
            <a:r>
              <a:rPr lang="en-US" sz="2000" dirty="0">
                <a:hlinkClick r:id="rId2"/>
              </a:rPr>
              <a:t>https://</a:t>
            </a:r>
            <a:r>
              <a:rPr lang="en-US" sz="2000" dirty="0" smtClean="0">
                <a:hlinkClick r:id="rId2"/>
              </a:rPr>
              <a:t>shwadmin.ucsd.edu/uc-ship/non-registered/index.html</a:t>
            </a:r>
            <a:endParaRPr lang="en-US" sz="2000" dirty="0" smtClean="0"/>
          </a:p>
          <a:p>
            <a:pPr marL="0" indent="0">
              <a:buNone/>
            </a:pPr>
            <a:r>
              <a:rPr lang="en-US" sz="2000" dirty="0" smtClean="0"/>
              <a:t>For those turning 26 and/or losing insurance coverage:</a:t>
            </a:r>
          </a:p>
          <a:p>
            <a:pPr marL="0" indent="0">
              <a:buNone/>
            </a:pPr>
            <a:r>
              <a:rPr lang="en-US" sz="2000" dirty="0">
                <a:hlinkClick r:id="rId3"/>
              </a:rPr>
              <a:t>https://shwadmin.ucsd.edu/_</a:t>
            </a:r>
            <a:r>
              <a:rPr lang="en-US" sz="2000" dirty="0" smtClean="0">
                <a:hlinkClick r:id="rId3"/>
              </a:rPr>
              <a:t>files/insurance/UCSHIP_ExcepToEnroll.pdf</a:t>
            </a:r>
            <a:endParaRPr lang="en-US" sz="2000" dirty="0" smtClean="0"/>
          </a:p>
          <a:p>
            <a:pPr marL="0" indent="0">
              <a:buNone/>
            </a:pPr>
            <a:endParaRPr lang="en-US" sz="2000" dirty="0"/>
          </a:p>
        </p:txBody>
      </p:sp>
      <p:pic>
        <p:nvPicPr>
          <p:cNvPr id="4" name="Picture 3" descr="Wedding Pictures Wedding Photos: Wedding Bells Pictu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9708" y="1661747"/>
            <a:ext cx="1597892" cy="1597892"/>
          </a:xfrm>
          <a:prstGeom prst="rect">
            <a:avLst/>
          </a:prstGeom>
        </p:spPr>
      </p:pic>
      <p:pic>
        <p:nvPicPr>
          <p:cNvPr id="5" name="Picture 4" descr="Sleeping Baby Boy Free Stock Photo - Public Domain Picture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9490" y="2460693"/>
            <a:ext cx="2254827" cy="1503218"/>
          </a:xfrm>
          <a:prstGeom prst="rect">
            <a:avLst/>
          </a:prstGeom>
        </p:spPr>
      </p:pic>
    </p:spTree>
    <p:extLst>
      <p:ext uri="{BB962C8B-B14F-4D97-AF65-F5344CB8AC3E}">
        <p14:creationId xmlns:p14="http://schemas.microsoft.com/office/powerpoint/2010/main" val="1426590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7235" y="447365"/>
            <a:ext cx="11129819" cy="5990382"/>
          </a:xfrm>
          <a:prstGeom prst="rect">
            <a:avLst/>
          </a:prstGeom>
        </p:spPr>
      </p:pic>
    </p:spTree>
    <p:extLst>
      <p:ext uri="{BB962C8B-B14F-4D97-AF65-F5344CB8AC3E}">
        <p14:creationId xmlns:p14="http://schemas.microsoft.com/office/powerpoint/2010/main" val="484249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742</Words>
  <Application>Microsoft Office PowerPoint</Application>
  <PresentationFormat>Widescreen</PresentationFormat>
  <Paragraphs>40</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Candara</vt:lpstr>
      <vt:lpstr>Symbol</vt:lpstr>
      <vt:lpstr>Times New Roman</vt:lpstr>
      <vt:lpstr>Office Theme</vt:lpstr>
      <vt:lpstr>UCSHIP = health insurance</vt:lpstr>
      <vt:lpstr>UCSHIP Three Tiers of Coverage</vt:lpstr>
      <vt:lpstr>Digital insurance cards</vt:lpstr>
      <vt:lpstr>PowerPoint Presentation</vt:lpstr>
      <vt:lpstr>Mental Health Options</vt:lpstr>
      <vt:lpstr>Live Events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UCSHIP</dc:title>
  <dc:creator>Battikha, Jill</dc:creator>
  <cp:lastModifiedBy>Battikha, Jill</cp:lastModifiedBy>
  <cp:revision>15</cp:revision>
  <cp:lastPrinted>2023-08-01T16:59:36Z</cp:lastPrinted>
  <dcterms:created xsi:type="dcterms:W3CDTF">2023-07-31T21:37:58Z</dcterms:created>
  <dcterms:modified xsi:type="dcterms:W3CDTF">2023-08-01T21:53:27Z</dcterms:modified>
</cp:coreProperties>
</file>